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76" r:id="rId5"/>
    <p:sldId id="368" r:id="rId6"/>
    <p:sldId id="378" r:id="rId7"/>
    <p:sldId id="379" r:id="rId8"/>
    <p:sldId id="380" r:id="rId9"/>
    <p:sldId id="381" r:id="rId10"/>
    <p:sldId id="377" r:id="rId11"/>
    <p:sldId id="373"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B"/>
    <a:srgbClr val="FBF7F0"/>
    <a:srgbClr val="D5DFFF"/>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6247" autoAdjust="0"/>
  </p:normalViewPr>
  <p:slideViewPr>
    <p:cSldViewPr snapToGrid="0" showGuides="1">
      <p:cViewPr varScale="1">
        <p:scale>
          <a:sx n="104" d="100"/>
          <a:sy n="104" d="100"/>
        </p:scale>
        <p:origin x="72" y="13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7/13/2025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eg>
</file>

<file path=ppt/media/image5.pn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821282"/>
            <a:ext cx="5628677" cy="3876171"/>
          </a:xfrm>
        </p:spPr>
        <p:txBody>
          <a:bodyPr/>
          <a:lstStyle/>
          <a:p>
            <a:r>
              <a:rPr lang="en-US" dirty="0">
                <a:latin typeface="Spectral"/>
              </a:rPr>
              <a:t>Whether you are playing an online game or chatting with a friend updates appear in real-time without hitting </a:t>
            </a:r>
            <a:r>
              <a:rPr lang="en-US" b="1" dirty="0">
                <a:latin typeface="Spectral"/>
              </a:rPr>
              <a:t>“refresh”</a:t>
            </a:r>
            <a:r>
              <a:rPr lang="en-US" dirty="0">
                <a:latin typeface="Spectral"/>
              </a:rPr>
              <a:t>.</a:t>
            </a:r>
          </a:p>
          <a:p>
            <a:endParaRPr lang="en-US" dirty="0">
              <a:latin typeface="Spectral"/>
            </a:endParaRPr>
          </a:p>
          <a:p>
            <a:r>
              <a:rPr lang="en-US" dirty="0">
                <a:latin typeface="Spectral"/>
              </a:rPr>
              <a:t>Behind these seamless experiences lies a critical engineering decision: </a:t>
            </a:r>
            <a:r>
              <a:rPr lang="en-US" b="1" dirty="0">
                <a:latin typeface="Spectral"/>
              </a:rPr>
              <a:t>how to push real-time updates from servers to clients</a:t>
            </a:r>
            <a:r>
              <a:rPr lang="en-US" dirty="0">
                <a:latin typeface="Spectral"/>
              </a:rPr>
              <a:t>.</a:t>
            </a:r>
          </a:p>
          <a:p>
            <a:endParaRPr lang="en-US" dirty="0">
              <a:latin typeface="Spectral"/>
            </a:endParaRPr>
          </a:p>
          <a:p>
            <a:r>
              <a:rPr lang="en-US" dirty="0">
                <a:latin typeface="Spectral"/>
              </a:rPr>
              <a:t>The traditional HTTP model was designed for request-response: </a:t>
            </a:r>
            <a:r>
              <a:rPr lang="en-US" i="1" dirty="0">
                <a:latin typeface="Spectral"/>
              </a:rPr>
              <a:t>"Client asks, server answers.". </a:t>
            </a:r>
            <a:r>
              <a:rPr lang="en-US" dirty="0">
                <a:latin typeface="Spectral"/>
              </a:rPr>
              <a:t>But in many real-time systems, the server needs to talk first and more often.</a:t>
            </a:r>
          </a:p>
          <a:p>
            <a:endParaRPr lang="en-US" dirty="0">
              <a:latin typeface="Spectral"/>
            </a:endParaRPr>
          </a:p>
          <a:p>
            <a:r>
              <a:rPr lang="en-US" dirty="0">
                <a:latin typeface="Spectral"/>
              </a:rPr>
              <a:t>This is where </a:t>
            </a:r>
            <a:r>
              <a:rPr lang="en-US" b="1" dirty="0">
                <a:latin typeface="Spectral"/>
              </a:rPr>
              <a:t>Long Polling</a:t>
            </a:r>
            <a:r>
              <a:rPr lang="en-US" dirty="0">
                <a:latin typeface="Spectral"/>
              </a:rPr>
              <a:t> and </a:t>
            </a:r>
            <a:r>
              <a:rPr lang="en-US" b="1" dirty="0" err="1">
                <a:latin typeface="Spectral"/>
              </a:rPr>
              <a:t>WebSockets</a:t>
            </a:r>
            <a:r>
              <a:rPr lang="en-US" dirty="0">
                <a:latin typeface="Spectral"/>
              </a:rPr>
              <a:t> come into play—two popular methods for achieving real-time updates.</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2" y="100863"/>
            <a:ext cx="11116023" cy="913126"/>
          </a:xfrm>
        </p:spPr>
        <p:txBody>
          <a:bodyPr/>
          <a:lstStyle/>
          <a:p>
            <a:r>
              <a:rPr lang="en-IN" dirty="0"/>
              <a:t>Long Polling vs </a:t>
            </a:r>
            <a:r>
              <a:rPr lang="en-IN" dirty="0" err="1"/>
              <a:t>WebSockets</a:t>
            </a:r>
            <a:endParaRPr lang="en-I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91563F1A-2028-8FF4-3A52-61AEC79CEA2F}"/>
              </a:ext>
            </a:extLst>
          </p:cNvPr>
          <p:cNvPicPr>
            <a:picLocks noChangeAspect="1"/>
          </p:cNvPicPr>
          <p:nvPr/>
        </p:nvPicPr>
        <p:blipFill>
          <a:blip r:embed="rId2"/>
          <a:stretch>
            <a:fillRect/>
          </a:stretch>
        </p:blipFill>
        <p:spPr>
          <a:xfrm>
            <a:off x="6345381" y="1663538"/>
            <a:ext cx="5914737" cy="3943158"/>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BF7F0"/>
        </a:solidFill>
        <a:effectLst/>
      </p:bgPr>
    </p:bg>
    <p:spTree>
      <p:nvGrpSpPr>
        <p:cNvPr id="1" name="">
          <a:extLst>
            <a:ext uri="{FF2B5EF4-FFF2-40B4-BE49-F238E27FC236}">
              <a16:creationId xmlns:a16="http://schemas.microsoft.com/office/drawing/2014/main" id="{12FCFD0A-FFB6-2CB9-10EF-2F7487527668}"/>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5009F4B6-E5FD-B93B-35B0-17592D29B09E}"/>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AC62B240-5413-2F51-CBFA-D2F53DCC1B0C}"/>
              </a:ext>
            </a:extLst>
          </p:cNvPr>
          <p:cNvSpPr>
            <a:spLocks noGrp="1"/>
          </p:cNvSpPr>
          <p:nvPr>
            <p:ph type="body" sz="quarter" idx="28"/>
          </p:nvPr>
        </p:nvSpPr>
        <p:spPr>
          <a:xfrm>
            <a:off x="516164" y="1236648"/>
            <a:ext cx="5579835" cy="5346398"/>
          </a:xfrm>
        </p:spPr>
        <p:txBody>
          <a:bodyPr/>
          <a:lstStyle/>
          <a:p>
            <a:r>
              <a:rPr lang="en-US" sz="1400" dirty="0">
                <a:latin typeface="Spectral"/>
              </a:rPr>
              <a:t>HTTP, the backbone of the web, follows a </a:t>
            </a:r>
            <a:r>
              <a:rPr lang="en-US" sz="1400" b="1" dirty="0">
                <a:latin typeface="Spectral"/>
              </a:rPr>
              <a:t>client-driven</a:t>
            </a:r>
            <a:r>
              <a:rPr lang="en-US" sz="1400" dirty="0">
                <a:latin typeface="Spectral"/>
              </a:rPr>
              <a:t> </a:t>
            </a:r>
            <a:r>
              <a:rPr lang="en-US" sz="1400" b="1" dirty="0">
                <a:latin typeface="Spectral"/>
              </a:rPr>
              <a:t>request-response model</a:t>
            </a:r>
            <a:r>
              <a:rPr lang="en-US" sz="1400" dirty="0">
                <a:latin typeface="Spectral"/>
              </a:rPr>
              <a:t>:</a:t>
            </a:r>
          </a:p>
          <a:p>
            <a:endParaRPr lang="en-US" sz="800" dirty="0">
              <a:latin typeface="Spectral"/>
            </a:endParaRPr>
          </a:p>
          <a:p>
            <a:pPr marL="342900" indent="-342900">
              <a:buFont typeface="+mj-lt"/>
              <a:buAutoNum type="arabicPeriod"/>
            </a:pPr>
            <a:r>
              <a:rPr lang="en-US" sz="1400" dirty="0">
                <a:latin typeface="Spectral"/>
              </a:rPr>
              <a:t>The client (e.g., a browser or mobile app) sends a request to the server.</a:t>
            </a:r>
          </a:p>
          <a:p>
            <a:pPr marL="342900" indent="-342900">
              <a:buFont typeface="+mj-lt"/>
              <a:buAutoNum type="arabicPeriod"/>
            </a:pPr>
            <a:r>
              <a:rPr lang="en-US" sz="1400" dirty="0">
                <a:latin typeface="Spectral"/>
              </a:rPr>
              <a:t>The server processes the request and sends back a response.</a:t>
            </a:r>
          </a:p>
          <a:p>
            <a:pPr marL="342900" indent="-342900">
              <a:buFont typeface="+mj-lt"/>
              <a:buAutoNum type="arabicPeriod"/>
            </a:pPr>
            <a:r>
              <a:rPr lang="en-US" sz="1400" dirty="0">
                <a:latin typeface="Spectral"/>
              </a:rPr>
              <a:t>The connection closes.</a:t>
            </a:r>
          </a:p>
          <a:p>
            <a:endParaRPr lang="en-US" sz="800" dirty="0">
              <a:latin typeface="Spectral"/>
            </a:endParaRPr>
          </a:p>
          <a:p>
            <a:r>
              <a:rPr lang="en-US" sz="1400" dirty="0">
                <a:latin typeface="Spectral"/>
              </a:rPr>
              <a:t>This model is simple and works for many use-cases, but it has limitations:</a:t>
            </a:r>
          </a:p>
          <a:p>
            <a:endParaRPr lang="en-US" sz="800" dirty="0">
              <a:latin typeface="Spectral"/>
            </a:endParaRPr>
          </a:p>
          <a:p>
            <a:pPr marL="285750" indent="-285750">
              <a:buFont typeface="Wingdings" panose="05000000000000000000" pitchFamily="2" charset="2"/>
              <a:buChar char="§"/>
            </a:pPr>
            <a:r>
              <a:rPr lang="en-US" sz="1400" b="1" dirty="0">
                <a:latin typeface="Spectral"/>
              </a:rPr>
              <a:t>No automatic updates:</a:t>
            </a:r>
            <a:r>
              <a:rPr lang="en-US" sz="1400" dirty="0">
                <a:latin typeface="Spectral"/>
              </a:rPr>
              <a:t> With plain HTTP, the server cannot proactively push data to the client. The client has to request the data periodically.</a:t>
            </a:r>
          </a:p>
          <a:p>
            <a:pPr marL="285750" indent="-285750">
              <a:buFont typeface="Wingdings" panose="05000000000000000000" pitchFamily="2" charset="2"/>
              <a:buChar char="§"/>
            </a:pPr>
            <a:r>
              <a:rPr lang="en-US" sz="1400" b="1" dirty="0">
                <a:latin typeface="Spectral"/>
              </a:rPr>
              <a:t>Stateless nature:</a:t>
            </a:r>
            <a:r>
              <a:rPr lang="en-US" sz="1400" dirty="0">
                <a:latin typeface="Spectral"/>
              </a:rPr>
              <a:t> HTTP is stateless, meaning each request stands alone with no persistent connection to the server. This can be problematic if you need continuous exchange of data.</a:t>
            </a:r>
          </a:p>
          <a:p>
            <a:endParaRPr lang="en-US" sz="800" dirty="0">
              <a:latin typeface="Spectral"/>
            </a:endParaRPr>
          </a:p>
          <a:p>
            <a:r>
              <a:rPr lang="en-US" sz="1400" dirty="0">
                <a:latin typeface="Spectral"/>
              </a:rPr>
              <a:t>To build truly real-time features—live chat, financial tickers, or gaming updates—you need a mechanism where the server can instantly notify the client when something changes.</a:t>
            </a:r>
          </a:p>
          <a:p>
            <a:pPr marL="342900" indent="-342900">
              <a:buFont typeface="+mj-lt"/>
              <a:buAutoNum type="arabicPeriod"/>
            </a:pPr>
            <a:endParaRPr lang="en-US" sz="1400" dirty="0">
              <a:latin typeface="Spectral"/>
            </a:endParaRPr>
          </a:p>
        </p:txBody>
      </p:sp>
      <p:sp>
        <p:nvSpPr>
          <p:cNvPr id="5" name="Title 4">
            <a:extLst>
              <a:ext uri="{FF2B5EF4-FFF2-40B4-BE49-F238E27FC236}">
                <a16:creationId xmlns:a16="http://schemas.microsoft.com/office/drawing/2014/main" id="{6CD2C5BE-5BBC-ED2A-4566-A15C5CF200E8}"/>
              </a:ext>
            </a:extLst>
          </p:cNvPr>
          <p:cNvSpPr>
            <a:spLocks noGrp="1"/>
          </p:cNvSpPr>
          <p:nvPr>
            <p:ph type="title"/>
          </p:nvPr>
        </p:nvSpPr>
        <p:spPr>
          <a:xfrm>
            <a:off x="516164" y="183517"/>
            <a:ext cx="8854172" cy="913126"/>
          </a:xfrm>
        </p:spPr>
        <p:txBody>
          <a:bodyPr/>
          <a:lstStyle/>
          <a:p>
            <a:r>
              <a:rPr lang="en-US" dirty="0"/>
              <a:t>1. Why Traditional HTTP Isn’t Enough</a:t>
            </a:r>
          </a:p>
        </p:txBody>
      </p:sp>
      <p:cxnSp>
        <p:nvCxnSpPr>
          <p:cNvPr id="4" name="Straight Connector 3">
            <a:extLst>
              <a:ext uri="{FF2B5EF4-FFF2-40B4-BE49-F238E27FC236}">
                <a16:creationId xmlns:a16="http://schemas.microsoft.com/office/drawing/2014/main" id="{6AB62F3E-7FD0-320E-F421-1391818714BB}"/>
              </a:ext>
            </a:extLst>
          </p:cNvPr>
          <p:cNvCxnSpPr>
            <a:cxnSpLocks/>
          </p:cNvCxnSpPr>
          <p:nvPr/>
        </p:nvCxnSpPr>
        <p:spPr>
          <a:xfrm>
            <a:off x="6231802"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3B37FD82-151E-E5D8-9160-60D7F199561A}"/>
              </a:ext>
              <a:ext uri="{C183D7F6-B498-43B3-948B-1728B52AA6E4}">
                <adec:decorative xmlns:adec="http://schemas.microsoft.com/office/drawing/2017/decorative" val="1"/>
              </a:ext>
            </a:extLst>
          </p:cNvPr>
          <p:cNvSpPr/>
          <p:nvPr/>
        </p:nvSpPr>
        <p:spPr>
          <a:xfrm>
            <a:off x="11652761" y="-902289"/>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58CE74FF-A481-2E21-3D9F-CDCCC31B84D5}"/>
              </a:ext>
            </a:extLst>
          </p:cNvPr>
          <p:cNvPicPr>
            <a:picLocks noChangeAspect="1"/>
          </p:cNvPicPr>
          <p:nvPr/>
        </p:nvPicPr>
        <p:blipFill>
          <a:blip r:embed="rId2"/>
          <a:stretch>
            <a:fillRect/>
          </a:stretch>
        </p:blipFill>
        <p:spPr>
          <a:xfrm>
            <a:off x="7293634" y="987819"/>
            <a:ext cx="3730150" cy="5595226"/>
          </a:xfrm>
          <a:prstGeom prst="rect">
            <a:avLst/>
          </a:prstGeom>
        </p:spPr>
      </p:pic>
    </p:spTree>
    <p:extLst>
      <p:ext uri="{BB962C8B-B14F-4D97-AF65-F5344CB8AC3E}">
        <p14:creationId xmlns:p14="http://schemas.microsoft.com/office/powerpoint/2010/main" val="828931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B"/>
        </a:solidFill>
        <a:effectLst/>
      </p:bgPr>
    </p:bg>
    <p:spTree>
      <p:nvGrpSpPr>
        <p:cNvPr id="1" name="">
          <a:extLst>
            <a:ext uri="{FF2B5EF4-FFF2-40B4-BE49-F238E27FC236}">
              <a16:creationId xmlns:a16="http://schemas.microsoft.com/office/drawing/2014/main" id="{3819376E-9E68-658A-AC26-848375E3BA08}"/>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9866448-8BC4-4229-7A58-E0051F193C1A}"/>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7B94AD4C-0D52-CA62-E02A-642533C9A3CA}"/>
              </a:ext>
            </a:extLst>
          </p:cNvPr>
          <p:cNvSpPr>
            <a:spLocks noGrp="1"/>
          </p:cNvSpPr>
          <p:nvPr>
            <p:ph type="body" sz="quarter" idx="28"/>
          </p:nvPr>
        </p:nvSpPr>
        <p:spPr>
          <a:xfrm>
            <a:off x="516164" y="1236648"/>
            <a:ext cx="5579835" cy="5346398"/>
          </a:xfrm>
        </p:spPr>
        <p:txBody>
          <a:bodyPr/>
          <a:lstStyle/>
          <a:p>
            <a:r>
              <a:rPr lang="en-US" sz="1400" b="1" dirty="0">
                <a:latin typeface="Spectral"/>
              </a:rPr>
              <a:t>Long polling</a:t>
            </a:r>
            <a:r>
              <a:rPr lang="en-US" sz="1400" dirty="0">
                <a:latin typeface="Spectral"/>
              </a:rPr>
              <a:t> is a technique that mimics real-time behavior by keeping HTTP requests open until the server has data.</a:t>
            </a:r>
          </a:p>
          <a:p>
            <a:r>
              <a:rPr lang="en-US" sz="1400" dirty="0">
                <a:latin typeface="Spectral"/>
              </a:rPr>
              <a:t>Long Polling is an enhancement over traditional polling. In regular polling, the client repeatedly sends requests at fixed intervals (e.g., every second) to check for updates. This can be wasteful if no new data exists.</a:t>
            </a:r>
          </a:p>
          <a:p>
            <a:r>
              <a:rPr lang="en-US" sz="1400" dirty="0">
                <a:latin typeface="Spectral"/>
              </a:rPr>
              <a:t>Long Polling tweaks this approach: the client asks the server for data and then “waits” until the server has something new to return or until a timeout occurs.</a:t>
            </a:r>
          </a:p>
          <a:p>
            <a:endParaRPr lang="en-US" sz="500" dirty="0">
              <a:latin typeface="Spectral"/>
            </a:endParaRPr>
          </a:p>
          <a:p>
            <a:r>
              <a:rPr lang="en-US" sz="1800" b="1" dirty="0">
                <a:latin typeface="Spectral"/>
              </a:rPr>
              <a:t>How Does Long Polling Work?</a:t>
            </a:r>
          </a:p>
          <a:p>
            <a:pPr marL="342900" indent="-342900">
              <a:buFont typeface="+mj-lt"/>
              <a:buAutoNum type="arabicPeriod"/>
            </a:pPr>
            <a:r>
              <a:rPr lang="en-US" sz="1400" b="1" dirty="0">
                <a:latin typeface="Spectral"/>
              </a:rPr>
              <a:t>Client sends a request</a:t>
            </a:r>
            <a:r>
              <a:rPr lang="en-US" sz="1400" dirty="0">
                <a:latin typeface="Spectral"/>
              </a:rPr>
              <a:t> to the server, expecting new data.</a:t>
            </a:r>
          </a:p>
          <a:p>
            <a:pPr marL="342900" indent="-342900">
              <a:buFont typeface="+mj-lt"/>
              <a:buAutoNum type="arabicPeriod"/>
            </a:pPr>
            <a:r>
              <a:rPr lang="en-US" sz="1400" b="1" dirty="0">
                <a:latin typeface="Spectral"/>
              </a:rPr>
              <a:t>Server holds the request open</a:t>
            </a:r>
            <a:r>
              <a:rPr lang="en-US" sz="1400" dirty="0">
                <a:latin typeface="Spectral"/>
              </a:rPr>
              <a:t> until it has an update or a timeout is reached.</a:t>
            </a:r>
          </a:p>
          <a:p>
            <a:pPr lvl="1">
              <a:buFont typeface="Wingdings" panose="05000000000000000000" pitchFamily="2" charset="2"/>
              <a:buChar char="§"/>
            </a:pPr>
            <a:r>
              <a:rPr lang="en-US" sz="1400" dirty="0">
                <a:latin typeface="Spectral"/>
              </a:rPr>
              <a:t>If there's new data, the server immediately responds.</a:t>
            </a:r>
          </a:p>
          <a:p>
            <a:pPr lvl="1">
              <a:buFont typeface="Wingdings" panose="05000000000000000000" pitchFamily="2" charset="2"/>
              <a:buChar char="§"/>
            </a:pPr>
            <a:r>
              <a:rPr lang="en-US" sz="1400" dirty="0">
                <a:latin typeface="Spectral"/>
              </a:rPr>
              <a:t>If there’s no new data and the timeout is reached, the server responds with an empty or minimal message.</a:t>
            </a:r>
          </a:p>
          <a:p>
            <a:pPr marL="342900" indent="-342900">
              <a:buFont typeface="+mj-lt"/>
              <a:buAutoNum type="arabicPeriod"/>
            </a:pPr>
            <a:r>
              <a:rPr lang="en-US" sz="1400" dirty="0">
                <a:latin typeface="Spectral"/>
              </a:rPr>
              <a:t>Once the client receives a response—new data or a timeout—it </a:t>
            </a:r>
            <a:r>
              <a:rPr lang="en-US" sz="1400" b="1" dirty="0">
                <a:latin typeface="Spectral"/>
              </a:rPr>
              <a:t>immediately sends a new request</a:t>
            </a:r>
            <a:r>
              <a:rPr lang="en-US" sz="1400" dirty="0">
                <a:latin typeface="Spectral"/>
              </a:rPr>
              <a:t> to the server to keep the connection loop going.</a:t>
            </a:r>
          </a:p>
          <a:p>
            <a:endParaRPr lang="en-US" sz="1400" dirty="0">
              <a:latin typeface="Spectral"/>
            </a:endParaRPr>
          </a:p>
        </p:txBody>
      </p:sp>
      <p:sp>
        <p:nvSpPr>
          <p:cNvPr id="5" name="Title 4">
            <a:extLst>
              <a:ext uri="{FF2B5EF4-FFF2-40B4-BE49-F238E27FC236}">
                <a16:creationId xmlns:a16="http://schemas.microsoft.com/office/drawing/2014/main" id="{3F2192D6-4B82-733F-802E-FDD7DAE7FFAD}"/>
              </a:ext>
            </a:extLst>
          </p:cNvPr>
          <p:cNvSpPr>
            <a:spLocks noGrp="1"/>
          </p:cNvSpPr>
          <p:nvPr>
            <p:ph type="title"/>
          </p:nvPr>
        </p:nvSpPr>
        <p:spPr>
          <a:xfrm>
            <a:off x="516164" y="183517"/>
            <a:ext cx="8854172" cy="913126"/>
          </a:xfrm>
        </p:spPr>
        <p:txBody>
          <a:bodyPr/>
          <a:lstStyle/>
          <a:p>
            <a:r>
              <a:rPr lang="en-IN" dirty="0"/>
              <a:t>2. Long Polling</a:t>
            </a:r>
          </a:p>
        </p:txBody>
      </p:sp>
      <p:cxnSp>
        <p:nvCxnSpPr>
          <p:cNvPr id="4" name="Straight Connector 3">
            <a:extLst>
              <a:ext uri="{FF2B5EF4-FFF2-40B4-BE49-F238E27FC236}">
                <a16:creationId xmlns:a16="http://schemas.microsoft.com/office/drawing/2014/main" id="{A647FCB3-C0B2-4233-FF94-2BAF8EA583FD}"/>
              </a:ext>
            </a:extLst>
          </p:cNvPr>
          <p:cNvCxnSpPr>
            <a:cxnSpLocks/>
          </p:cNvCxnSpPr>
          <p:nvPr/>
        </p:nvCxnSpPr>
        <p:spPr>
          <a:xfrm>
            <a:off x="6231802"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A4D2326D-2732-43E0-7CBB-06BB1A20DAFA}"/>
              </a:ext>
              <a:ext uri="{C183D7F6-B498-43B3-948B-1728B52AA6E4}">
                <adec:decorative xmlns:adec="http://schemas.microsoft.com/office/drawing/2017/decorative" val="1"/>
              </a:ext>
            </a:extLst>
          </p:cNvPr>
          <p:cNvSpPr/>
          <p:nvPr/>
        </p:nvSpPr>
        <p:spPr>
          <a:xfrm>
            <a:off x="11652761" y="-902289"/>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C71C4117-ECCC-1470-1EF4-7B42F1F60834}"/>
              </a:ext>
            </a:extLst>
          </p:cNvPr>
          <p:cNvPicPr>
            <a:picLocks noChangeAspect="1"/>
          </p:cNvPicPr>
          <p:nvPr/>
        </p:nvPicPr>
        <p:blipFill>
          <a:blip r:embed="rId2"/>
          <a:stretch>
            <a:fillRect/>
          </a:stretch>
        </p:blipFill>
        <p:spPr>
          <a:xfrm>
            <a:off x="6924392" y="0"/>
            <a:ext cx="4572000" cy="6858000"/>
          </a:xfrm>
          <a:prstGeom prst="rect">
            <a:avLst/>
          </a:prstGeom>
        </p:spPr>
      </p:pic>
    </p:spTree>
    <p:extLst>
      <p:ext uri="{BB962C8B-B14F-4D97-AF65-F5344CB8AC3E}">
        <p14:creationId xmlns:p14="http://schemas.microsoft.com/office/powerpoint/2010/main" val="3348719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B"/>
        </a:solidFill>
        <a:effectLst/>
      </p:bgPr>
    </p:bg>
    <p:spTree>
      <p:nvGrpSpPr>
        <p:cNvPr id="1" name="">
          <a:extLst>
            <a:ext uri="{FF2B5EF4-FFF2-40B4-BE49-F238E27FC236}">
              <a16:creationId xmlns:a16="http://schemas.microsoft.com/office/drawing/2014/main" id="{2E6A8703-BB87-24BF-FA0C-4C980905FF58}"/>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F48CE69-DF9C-030C-0C8B-9E9331B060BA}"/>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7FFADE38-C2BF-1FC0-5A20-227D0DEF762F}"/>
              </a:ext>
            </a:extLst>
          </p:cNvPr>
          <p:cNvSpPr>
            <a:spLocks noGrp="1"/>
          </p:cNvSpPr>
          <p:nvPr>
            <p:ph type="body" sz="quarter" idx="28"/>
          </p:nvPr>
        </p:nvSpPr>
        <p:spPr>
          <a:xfrm>
            <a:off x="516164" y="1497175"/>
            <a:ext cx="5579835" cy="4820120"/>
          </a:xfrm>
        </p:spPr>
        <p:txBody>
          <a:bodyPr/>
          <a:lstStyle/>
          <a:p>
            <a:r>
              <a:rPr lang="en-IN" sz="2400" b="1" dirty="0">
                <a:latin typeface="Spectral"/>
              </a:rPr>
              <a:t>Pros </a:t>
            </a:r>
          </a:p>
          <a:p>
            <a:pPr marL="285750" indent="-285750">
              <a:buFont typeface="Wingdings" panose="05000000000000000000" pitchFamily="2" charset="2"/>
              <a:buChar char="§"/>
            </a:pPr>
            <a:r>
              <a:rPr lang="en-US" sz="1400" dirty="0">
                <a:latin typeface="Spectral"/>
              </a:rPr>
              <a:t>Simple to implement (uses standard HTTP).</a:t>
            </a:r>
          </a:p>
          <a:p>
            <a:pPr marL="285750" indent="-285750">
              <a:buFont typeface="Wingdings" panose="05000000000000000000" pitchFamily="2" charset="2"/>
              <a:buChar char="§"/>
            </a:pPr>
            <a:r>
              <a:rPr lang="en-US" sz="1400" dirty="0">
                <a:latin typeface="Spectral"/>
              </a:rPr>
              <a:t>Supported universally since it uses standard HTTP, and it works reliably through firewalls and proxies.</a:t>
            </a:r>
          </a:p>
          <a:p>
            <a:endParaRPr lang="en-IN" sz="300" b="1" dirty="0">
              <a:latin typeface="Spectral"/>
            </a:endParaRPr>
          </a:p>
          <a:p>
            <a:r>
              <a:rPr lang="en-IN" sz="2400" b="1" dirty="0">
                <a:latin typeface="Spectral"/>
              </a:rPr>
              <a:t>Cons </a:t>
            </a:r>
          </a:p>
          <a:p>
            <a:pPr marL="285750" indent="-285750">
              <a:buFont typeface="Wingdings" panose="05000000000000000000" pitchFamily="2" charset="2"/>
              <a:buChar char="§"/>
            </a:pPr>
            <a:r>
              <a:rPr lang="en-US" sz="1400" dirty="0">
                <a:latin typeface="Spectral"/>
              </a:rPr>
              <a:t>Higher latency after each update (client must re-establish connection).</a:t>
            </a:r>
          </a:p>
          <a:p>
            <a:pPr marL="285750" indent="-285750">
              <a:buFont typeface="Wingdings" panose="05000000000000000000" pitchFamily="2" charset="2"/>
              <a:buChar char="§"/>
            </a:pPr>
            <a:r>
              <a:rPr lang="en-US" sz="1400" dirty="0">
                <a:latin typeface="Spectral"/>
              </a:rPr>
              <a:t>Resource-heavy on servers (many open hanging requests).</a:t>
            </a:r>
          </a:p>
          <a:p>
            <a:endParaRPr lang="en-US" sz="1050" dirty="0">
              <a:latin typeface="Spectral"/>
            </a:endParaRPr>
          </a:p>
          <a:p>
            <a:r>
              <a:rPr lang="en-IN" sz="2400" b="1" dirty="0">
                <a:latin typeface="Spectral"/>
              </a:rPr>
              <a:t>Use Cases</a:t>
            </a:r>
          </a:p>
          <a:p>
            <a:pPr marL="285750" indent="-285750">
              <a:buFont typeface="Wingdings" panose="05000000000000000000" pitchFamily="2" charset="2"/>
              <a:buChar char="§"/>
            </a:pPr>
            <a:r>
              <a:rPr lang="en-US" sz="1400" dirty="0">
                <a:latin typeface="Spectral"/>
              </a:rPr>
              <a:t>Simple chat or comment systems where real-time but slightly delayed updates (near real-time) are acceptable.</a:t>
            </a:r>
          </a:p>
          <a:p>
            <a:pPr marL="285750" indent="-285750">
              <a:buFont typeface="Wingdings" panose="05000000000000000000" pitchFamily="2" charset="2"/>
              <a:buChar char="§"/>
            </a:pPr>
            <a:r>
              <a:rPr lang="en-US" sz="1400" dirty="0">
                <a:latin typeface="Spectral"/>
              </a:rPr>
              <a:t>Notification systems for less frequent updates (e.g., Gmail’s "new email" alert).</a:t>
            </a:r>
          </a:p>
          <a:p>
            <a:pPr marL="285750" indent="-285750">
              <a:buFont typeface="Wingdings" panose="05000000000000000000" pitchFamily="2" charset="2"/>
              <a:buChar char="§"/>
            </a:pPr>
            <a:r>
              <a:rPr lang="en-US" sz="1400" dirty="0">
                <a:latin typeface="Spectral"/>
              </a:rPr>
              <a:t>Legacy systems where </a:t>
            </a:r>
            <a:r>
              <a:rPr lang="en-US" sz="1400" dirty="0" err="1">
                <a:latin typeface="Spectral"/>
              </a:rPr>
              <a:t>WebSockets</a:t>
            </a:r>
            <a:r>
              <a:rPr lang="en-US" sz="1400" dirty="0">
                <a:latin typeface="Spectral"/>
              </a:rPr>
              <a:t> aren’t feasible.</a:t>
            </a:r>
          </a:p>
          <a:p>
            <a:endParaRPr lang="en-IN" sz="1400" b="1" dirty="0">
              <a:latin typeface="Spectral"/>
            </a:endParaRPr>
          </a:p>
        </p:txBody>
      </p:sp>
      <p:sp>
        <p:nvSpPr>
          <p:cNvPr id="5" name="Title 4">
            <a:extLst>
              <a:ext uri="{FF2B5EF4-FFF2-40B4-BE49-F238E27FC236}">
                <a16:creationId xmlns:a16="http://schemas.microsoft.com/office/drawing/2014/main" id="{41E66846-18AD-A7B6-F479-32203F69362A}"/>
              </a:ext>
            </a:extLst>
          </p:cNvPr>
          <p:cNvSpPr>
            <a:spLocks noGrp="1"/>
          </p:cNvSpPr>
          <p:nvPr>
            <p:ph type="title"/>
          </p:nvPr>
        </p:nvSpPr>
        <p:spPr>
          <a:xfrm>
            <a:off x="516164" y="183517"/>
            <a:ext cx="8854172" cy="913126"/>
          </a:xfrm>
        </p:spPr>
        <p:txBody>
          <a:bodyPr/>
          <a:lstStyle/>
          <a:p>
            <a:r>
              <a:rPr lang="en-IN" dirty="0"/>
              <a:t>2. Long Polling</a:t>
            </a:r>
          </a:p>
        </p:txBody>
      </p:sp>
      <p:cxnSp>
        <p:nvCxnSpPr>
          <p:cNvPr id="4" name="Straight Connector 3">
            <a:extLst>
              <a:ext uri="{FF2B5EF4-FFF2-40B4-BE49-F238E27FC236}">
                <a16:creationId xmlns:a16="http://schemas.microsoft.com/office/drawing/2014/main" id="{6758E6BC-D9C6-3C55-97A3-CB9DD7881D6E}"/>
              </a:ext>
            </a:extLst>
          </p:cNvPr>
          <p:cNvCxnSpPr>
            <a:cxnSpLocks/>
          </p:cNvCxnSpPr>
          <p:nvPr/>
        </p:nvCxnSpPr>
        <p:spPr>
          <a:xfrm>
            <a:off x="6231802"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213D9902-FB4F-632D-5674-FD30F4066DB5}"/>
              </a:ext>
              <a:ext uri="{C183D7F6-B498-43B3-948B-1728B52AA6E4}">
                <adec:decorative xmlns:adec="http://schemas.microsoft.com/office/drawing/2017/decorative" val="1"/>
              </a:ext>
            </a:extLst>
          </p:cNvPr>
          <p:cNvSpPr/>
          <p:nvPr/>
        </p:nvSpPr>
        <p:spPr>
          <a:xfrm>
            <a:off x="11652761" y="-902289"/>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026" name="Picture 2">
            <a:extLst>
              <a:ext uri="{FF2B5EF4-FFF2-40B4-BE49-F238E27FC236}">
                <a16:creationId xmlns:a16="http://schemas.microsoft.com/office/drawing/2014/main" id="{3824C489-1FCD-C29C-D64D-3BD0594AAE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7606" y="2292747"/>
            <a:ext cx="5667375" cy="3228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4525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B"/>
        </a:solidFill>
        <a:effectLst/>
      </p:bgPr>
    </p:bg>
    <p:spTree>
      <p:nvGrpSpPr>
        <p:cNvPr id="1" name="">
          <a:extLst>
            <a:ext uri="{FF2B5EF4-FFF2-40B4-BE49-F238E27FC236}">
              <a16:creationId xmlns:a16="http://schemas.microsoft.com/office/drawing/2014/main" id="{3D7A9EB2-E58A-9A0C-AB22-BC3E62884C6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970FC1E0-E277-C0CE-D380-5586A9061556}"/>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BDC63602-9690-CA7C-F3D2-F0AB54D55D9A}"/>
              </a:ext>
            </a:extLst>
          </p:cNvPr>
          <p:cNvSpPr>
            <a:spLocks noGrp="1"/>
          </p:cNvSpPr>
          <p:nvPr>
            <p:ph type="body" sz="quarter" idx="28"/>
          </p:nvPr>
        </p:nvSpPr>
        <p:spPr>
          <a:xfrm>
            <a:off x="516164" y="1236648"/>
            <a:ext cx="5579835" cy="5346398"/>
          </a:xfrm>
        </p:spPr>
        <p:txBody>
          <a:bodyPr/>
          <a:lstStyle/>
          <a:p>
            <a:r>
              <a:rPr lang="en-US" sz="1600" b="1" dirty="0" err="1">
                <a:latin typeface="Spectral"/>
              </a:rPr>
              <a:t>WebSockets</a:t>
            </a:r>
            <a:r>
              <a:rPr lang="en-US" sz="1600" dirty="0">
                <a:latin typeface="Spectral"/>
              </a:rPr>
              <a:t> provide a </a:t>
            </a:r>
            <a:r>
              <a:rPr lang="en-US" sz="1600" b="1" dirty="0">
                <a:latin typeface="Spectral"/>
              </a:rPr>
              <a:t>full-duplex, persistent connection  </a:t>
            </a:r>
            <a:r>
              <a:rPr lang="en-US" sz="1600" dirty="0">
                <a:latin typeface="Spectral"/>
              </a:rPr>
              <a:t>between the client and the server.</a:t>
            </a:r>
          </a:p>
          <a:p>
            <a:r>
              <a:rPr lang="en-US" sz="1600" dirty="0">
                <a:latin typeface="Spectral"/>
              </a:rPr>
              <a:t>Once established, both parties can send data to each other at any time, without the overhead of repeated HTTP requests.</a:t>
            </a:r>
          </a:p>
          <a:p>
            <a:endParaRPr lang="en-US" sz="1600" dirty="0">
              <a:latin typeface="Spectral"/>
            </a:endParaRPr>
          </a:p>
          <a:p>
            <a:r>
              <a:rPr lang="en-US" sz="1600" b="1" dirty="0">
                <a:latin typeface="Spectral"/>
              </a:rPr>
              <a:t>How Do </a:t>
            </a:r>
            <a:r>
              <a:rPr lang="en-US" sz="1600" b="1" dirty="0" err="1">
                <a:latin typeface="Spectral"/>
              </a:rPr>
              <a:t>WebSockets</a:t>
            </a:r>
            <a:r>
              <a:rPr lang="en-US" sz="1600" b="1" dirty="0">
                <a:latin typeface="Spectral"/>
              </a:rPr>
              <a:t> Work?</a:t>
            </a:r>
          </a:p>
          <a:p>
            <a:pPr lvl="0" eaLnBrk="0" fontAlgn="base" hangingPunct="0">
              <a:spcBef>
                <a:spcPct val="0"/>
              </a:spcBef>
              <a:spcAft>
                <a:spcPct val="0"/>
              </a:spcAft>
            </a:pPr>
            <a:endParaRPr lang="en-US" altLang="en-US" sz="1600" dirty="0">
              <a:solidFill>
                <a:schemeClr val="tx1"/>
              </a:solidFill>
              <a:latin typeface="Spectral"/>
            </a:endParaRPr>
          </a:p>
          <a:p>
            <a:pPr marL="342900" lvl="0" indent="-342900" eaLnBrk="0" fontAlgn="base" hangingPunct="0">
              <a:spcBef>
                <a:spcPct val="0"/>
              </a:spcBef>
              <a:spcAft>
                <a:spcPct val="0"/>
              </a:spcAft>
              <a:buFont typeface="+mj-lt"/>
              <a:buAutoNum type="arabicPeriod"/>
            </a:pPr>
            <a:r>
              <a:rPr lang="en-US" altLang="en-US" sz="1600" b="1" dirty="0">
                <a:solidFill>
                  <a:srgbClr val="363737"/>
                </a:solidFill>
                <a:latin typeface="Spectral"/>
              </a:rPr>
              <a:t>Handshake:</a:t>
            </a:r>
            <a:r>
              <a:rPr lang="en-US" altLang="en-US" sz="1600" dirty="0">
                <a:solidFill>
                  <a:srgbClr val="363737"/>
                </a:solidFill>
                <a:latin typeface="Spectral"/>
              </a:rPr>
              <a:t> Client sends an HTTP request with Upgrade: </a:t>
            </a:r>
            <a:r>
              <a:rPr lang="en-US" altLang="en-US" sz="1600" dirty="0" err="1">
                <a:solidFill>
                  <a:srgbClr val="363737"/>
                </a:solidFill>
                <a:latin typeface="Spectral"/>
              </a:rPr>
              <a:t>websocket</a:t>
            </a:r>
            <a:r>
              <a:rPr lang="en-US" altLang="en-US" sz="1600" dirty="0">
                <a:solidFill>
                  <a:srgbClr val="363737"/>
                </a:solidFill>
                <a:latin typeface="Spectral"/>
              </a:rPr>
              <a:t>.</a:t>
            </a:r>
          </a:p>
          <a:p>
            <a:pPr marL="342900" lvl="0" indent="-342900" eaLnBrk="0" fontAlgn="base" hangingPunct="0">
              <a:spcBef>
                <a:spcPct val="0"/>
              </a:spcBef>
              <a:spcAft>
                <a:spcPct val="0"/>
              </a:spcAft>
              <a:buFont typeface="+mj-lt"/>
              <a:buAutoNum type="arabicPeriod"/>
            </a:pPr>
            <a:endParaRPr lang="en-US" altLang="en-US" sz="1600" dirty="0">
              <a:solidFill>
                <a:srgbClr val="363737"/>
              </a:solidFill>
              <a:latin typeface="Spectral"/>
            </a:endParaRPr>
          </a:p>
          <a:p>
            <a:pPr marL="342900" lvl="0" indent="-342900" eaLnBrk="0" fontAlgn="base" hangingPunct="0">
              <a:spcBef>
                <a:spcPct val="0"/>
              </a:spcBef>
              <a:spcAft>
                <a:spcPct val="0"/>
              </a:spcAft>
              <a:buFont typeface="+mj-lt"/>
              <a:buAutoNum type="arabicPeriod"/>
            </a:pPr>
            <a:r>
              <a:rPr lang="en-US" altLang="en-US" sz="1600" b="1" dirty="0">
                <a:solidFill>
                  <a:srgbClr val="363737"/>
                </a:solidFill>
                <a:latin typeface="Spectral"/>
              </a:rPr>
              <a:t>Connection</a:t>
            </a:r>
            <a:r>
              <a:rPr lang="en-US" altLang="en-US" sz="1600" dirty="0">
                <a:solidFill>
                  <a:srgbClr val="363737"/>
                </a:solidFill>
                <a:latin typeface="Spectral"/>
              </a:rPr>
              <a:t>: If supported, the server upgrades the connection to WebSocket (switching from http:// to ws://). After the handshake, client and server keep a TCP socket open for communication.</a:t>
            </a:r>
          </a:p>
          <a:p>
            <a:pPr marL="342900" lvl="0" indent="-342900" eaLnBrk="0" fontAlgn="base" hangingPunct="0">
              <a:spcBef>
                <a:spcPct val="0"/>
              </a:spcBef>
              <a:spcAft>
                <a:spcPct val="0"/>
              </a:spcAft>
              <a:buFont typeface="+mj-lt"/>
              <a:buAutoNum type="arabicPeriod"/>
            </a:pPr>
            <a:endParaRPr lang="en-US" altLang="en-US" sz="1600" dirty="0">
              <a:solidFill>
                <a:srgbClr val="363737"/>
              </a:solidFill>
              <a:latin typeface="Spectral"/>
            </a:endParaRPr>
          </a:p>
          <a:p>
            <a:pPr marL="342900" lvl="0" indent="-342900" eaLnBrk="0" fontAlgn="base" hangingPunct="0">
              <a:spcBef>
                <a:spcPct val="0"/>
              </a:spcBef>
              <a:spcAft>
                <a:spcPct val="0"/>
              </a:spcAft>
              <a:buFont typeface="+mj-lt"/>
              <a:buAutoNum type="arabicPeriod"/>
            </a:pPr>
            <a:r>
              <a:rPr lang="en-US" altLang="en-US" sz="1600" b="1" dirty="0">
                <a:solidFill>
                  <a:srgbClr val="363737"/>
                </a:solidFill>
                <a:latin typeface="Spectral"/>
              </a:rPr>
              <a:t>Full-Duplex Communication:</a:t>
            </a:r>
            <a:r>
              <a:rPr lang="en-US" altLang="en-US" sz="1600" dirty="0">
                <a:solidFill>
                  <a:srgbClr val="363737"/>
                </a:solidFill>
                <a:latin typeface="Spectral"/>
              </a:rPr>
              <a:t> Once upgraded, data can be exchanged bidirectionally in real time until either side closes the connection.</a:t>
            </a:r>
          </a:p>
          <a:p>
            <a:pPr lvl="0" eaLnBrk="0" fontAlgn="base" hangingPunct="0">
              <a:spcBef>
                <a:spcPct val="0"/>
              </a:spcBef>
              <a:spcAft>
                <a:spcPct val="0"/>
              </a:spcAft>
            </a:pPr>
            <a:endParaRPr lang="en-US" altLang="en-US" sz="1600" dirty="0">
              <a:solidFill>
                <a:schemeClr val="tx1"/>
              </a:solidFill>
              <a:latin typeface="Spectral"/>
            </a:endParaRPr>
          </a:p>
          <a:p>
            <a:endParaRPr lang="en-US" sz="1600" dirty="0">
              <a:latin typeface="Spectral"/>
            </a:endParaRPr>
          </a:p>
        </p:txBody>
      </p:sp>
      <p:sp>
        <p:nvSpPr>
          <p:cNvPr id="5" name="Title 4">
            <a:extLst>
              <a:ext uri="{FF2B5EF4-FFF2-40B4-BE49-F238E27FC236}">
                <a16:creationId xmlns:a16="http://schemas.microsoft.com/office/drawing/2014/main" id="{5B769A38-524A-8097-4EF3-92FFC2B56F27}"/>
              </a:ext>
            </a:extLst>
          </p:cNvPr>
          <p:cNvSpPr>
            <a:spLocks noGrp="1"/>
          </p:cNvSpPr>
          <p:nvPr>
            <p:ph type="title"/>
          </p:nvPr>
        </p:nvSpPr>
        <p:spPr>
          <a:xfrm>
            <a:off x="516164" y="183517"/>
            <a:ext cx="8854172" cy="913126"/>
          </a:xfrm>
        </p:spPr>
        <p:txBody>
          <a:bodyPr/>
          <a:lstStyle/>
          <a:p>
            <a:r>
              <a:rPr lang="en-IN" dirty="0"/>
              <a:t>3. </a:t>
            </a:r>
            <a:r>
              <a:rPr lang="en-IN" dirty="0" err="1"/>
              <a:t>WebSockets</a:t>
            </a:r>
            <a:endParaRPr lang="en-IN" dirty="0"/>
          </a:p>
        </p:txBody>
      </p:sp>
      <p:cxnSp>
        <p:nvCxnSpPr>
          <p:cNvPr id="4" name="Straight Connector 3">
            <a:extLst>
              <a:ext uri="{FF2B5EF4-FFF2-40B4-BE49-F238E27FC236}">
                <a16:creationId xmlns:a16="http://schemas.microsoft.com/office/drawing/2014/main" id="{FA1DD08E-2706-B13C-6FFE-7CA2B56CD6A5}"/>
              </a:ext>
            </a:extLst>
          </p:cNvPr>
          <p:cNvCxnSpPr>
            <a:cxnSpLocks/>
          </p:cNvCxnSpPr>
          <p:nvPr/>
        </p:nvCxnSpPr>
        <p:spPr>
          <a:xfrm>
            <a:off x="6231802"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AFF6129E-9AD6-C27F-287A-A7972CCEDCAC}"/>
              </a:ext>
              <a:ext uri="{C183D7F6-B498-43B3-948B-1728B52AA6E4}">
                <adec:decorative xmlns:adec="http://schemas.microsoft.com/office/drawing/2017/decorative" val="1"/>
              </a:ext>
            </a:extLst>
          </p:cNvPr>
          <p:cNvSpPr/>
          <p:nvPr/>
        </p:nvSpPr>
        <p:spPr>
          <a:xfrm>
            <a:off x="11652761" y="-902289"/>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ADE185C7-1268-6FBB-EC23-53E6E9BDE83D}"/>
              </a:ext>
            </a:extLst>
          </p:cNvPr>
          <p:cNvPicPr>
            <a:picLocks noChangeAspect="1"/>
          </p:cNvPicPr>
          <p:nvPr/>
        </p:nvPicPr>
        <p:blipFill>
          <a:blip r:embed="rId2"/>
          <a:stretch>
            <a:fillRect/>
          </a:stretch>
        </p:blipFill>
        <p:spPr>
          <a:xfrm>
            <a:off x="6757973" y="0"/>
            <a:ext cx="4572000" cy="6858000"/>
          </a:xfrm>
          <a:prstGeom prst="rect">
            <a:avLst/>
          </a:prstGeom>
        </p:spPr>
      </p:pic>
    </p:spTree>
    <p:extLst>
      <p:ext uri="{BB962C8B-B14F-4D97-AF65-F5344CB8AC3E}">
        <p14:creationId xmlns:p14="http://schemas.microsoft.com/office/powerpoint/2010/main" val="19302888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B"/>
        </a:solidFill>
        <a:effectLst/>
      </p:bgPr>
    </p:bg>
    <p:spTree>
      <p:nvGrpSpPr>
        <p:cNvPr id="1" name="">
          <a:extLst>
            <a:ext uri="{FF2B5EF4-FFF2-40B4-BE49-F238E27FC236}">
              <a16:creationId xmlns:a16="http://schemas.microsoft.com/office/drawing/2014/main" id="{D130F115-F8A3-0F76-B428-42591B1330F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58513C8-ED2E-0155-1C23-48BA062BE704}"/>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82A9A232-DF49-F506-0DA9-5B9BE189BD77}"/>
              </a:ext>
            </a:extLst>
          </p:cNvPr>
          <p:cNvSpPr>
            <a:spLocks noGrp="1"/>
          </p:cNvSpPr>
          <p:nvPr>
            <p:ph type="body" sz="quarter" idx="28"/>
          </p:nvPr>
        </p:nvSpPr>
        <p:spPr>
          <a:xfrm>
            <a:off x="516165" y="1131104"/>
            <a:ext cx="5579835" cy="5543380"/>
          </a:xfrm>
        </p:spPr>
        <p:txBody>
          <a:bodyPr/>
          <a:lstStyle/>
          <a:p>
            <a:r>
              <a:rPr lang="en-IN" sz="2400" b="1" dirty="0">
                <a:latin typeface="Spectral"/>
              </a:rPr>
              <a:t>Pros </a:t>
            </a:r>
          </a:p>
          <a:p>
            <a:pPr marL="285750" indent="-285750">
              <a:buFont typeface="Wingdings" panose="05000000000000000000" pitchFamily="2" charset="2"/>
              <a:buChar char="§"/>
            </a:pPr>
            <a:r>
              <a:rPr lang="en-US" sz="1200" dirty="0">
                <a:latin typeface="Spectral"/>
              </a:rPr>
              <a:t>Ultra-low latency (no repeated handshakes).</a:t>
            </a:r>
          </a:p>
          <a:p>
            <a:pPr marL="285750" indent="-285750">
              <a:buFont typeface="Wingdings" panose="05000000000000000000" pitchFamily="2" charset="2"/>
              <a:buChar char="§"/>
            </a:pPr>
            <a:r>
              <a:rPr lang="en-US" sz="1200" dirty="0">
                <a:latin typeface="Spectral"/>
              </a:rPr>
              <a:t>Lower overhead since there’s only one persistent connection rather than repeated HTTP requests.</a:t>
            </a:r>
          </a:p>
          <a:p>
            <a:pPr marL="285750" indent="-285750">
              <a:buFont typeface="Wingdings" panose="05000000000000000000" pitchFamily="2" charset="2"/>
              <a:buChar char="§"/>
            </a:pPr>
            <a:r>
              <a:rPr lang="en-US" sz="1200" dirty="0">
                <a:latin typeface="Spectral"/>
              </a:rPr>
              <a:t>Scalable for real-time applications that need to support large number of concurrent users.</a:t>
            </a:r>
          </a:p>
          <a:p>
            <a:endParaRPr lang="en-IN" sz="100" b="1" dirty="0">
              <a:latin typeface="Spectral"/>
            </a:endParaRPr>
          </a:p>
          <a:p>
            <a:r>
              <a:rPr lang="en-IN" sz="2400" b="1" dirty="0">
                <a:latin typeface="Spectral"/>
              </a:rPr>
              <a:t>Cons </a:t>
            </a:r>
          </a:p>
          <a:p>
            <a:pPr marL="285750" indent="-285750">
              <a:buFont typeface="Wingdings" panose="05000000000000000000" pitchFamily="2" charset="2"/>
              <a:buChar char="§"/>
            </a:pPr>
            <a:r>
              <a:rPr lang="en-US" sz="1200" dirty="0">
                <a:latin typeface="Spectral"/>
              </a:rPr>
              <a:t>More complex setup (requires the client and server to support WebSocket).</a:t>
            </a:r>
          </a:p>
          <a:p>
            <a:pPr marL="285750" indent="-285750">
              <a:buFont typeface="Wingdings" panose="05000000000000000000" pitchFamily="2" charset="2"/>
              <a:buChar char="§"/>
            </a:pPr>
            <a:r>
              <a:rPr lang="en-US" sz="1200" dirty="0">
                <a:latin typeface="Spectral"/>
              </a:rPr>
              <a:t>Some proxies and firewalls may not allow WebSocket traffic.</a:t>
            </a:r>
          </a:p>
          <a:p>
            <a:pPr marL="285750" indent="-285750">
              <a:buFont typeface="Wingdings" panose="05000000000000000000" pitchFamily="2" charset="2"/>
              <a:buChar char="§"/>
            </a:pPr>
            <a:r>
              <a:rPr lang="en-US" sz="1200" dirty="0">
                <a:latin typeface="Spectral"/>
              </a:rPr>
              <a:t>Complexity in implementation and handling reconnections/errors.</a:t>
            </a:r>
          </a:p>
          <a:p>
            <a:pPr marL="285750" indent="-285750">
              <a:buFont typeface="Wingdings" panose="05000000000000000000" pitchFamily="2" charset="2"/>
              <a:buChar char="§"/>
            </a:pPr>
            <a:r>
              <a:rPr lang="en-US" sz="1200" dirty="0">
                <a:latin typeface="Spectral"/>
              </a:rPr>
              <a:t>Server resource usage might grow if you have a large number of concurrent connections.</a:t>
            </a:r>
          </a:p>
          <a:p>
            <a:endParaRPr lang="en-US" sz="100" dirty="0">
              <a:latin typeface="Spectral"/>
            </a:endParaRPr>
          </a:p>
          <a:p>
            <a:r>
              <a:rPr lang="en-IN" sz="2400" b="1" dirty="0">
                <a:latin typeface="Spectral"/>
              </a:rPr>
              <a:t>Use Cases</a:t>
            </a:r>
          </a:p>
          <a:p>
            <a:pPr marL="285750" indent="-285750">
              <a:buFont typeface="Wingdings" panose="05000000000000000000" pitchFamily="2" charset="2"/>
              <a:buChar char="§"/>
            </a:pPr>
            <a:r>
              <a:rPr lang="en-US" sz="1200" dirty="0">
                <a:latin typeface="Spectral"/>
              </a:rPr>
              <a:t>Live chat and collaboration tools (Slack, Google Docs, etc.).</a:t>
            </a:r>
          </a:p>
          <a:p>
            <a:pPr marL="285750" indent="-285750">
              <a:buFont typeface="Wingdings" panose="05000000000000000000" pitchFamily="2" charset="2"/>
              <a:buChar char="§"/>
            </a:pPr>
            <a:r>
              <a:rPr lang="en-US" sz="1200" dirty="0">
                <a:latin typeface="Spectral"/>
              </a:rPr>
              <a:t>Multiplayer online games with real-time state synchronization.</a:t>
            </a:r>
          </a:p>
          <a:p>
            <a:pPr marL="285750" indent="-285750">
              <a:buFont typeface="Wingdings" panose="05000000000000000000" pitchFamily="2" charset="2"/>
              <a:buChar char="§"/>
            </a:pPr>
            <a:r>
              <a:rPr lang="en-US" sz="1200" dirty="0">
                <a:latin typeface="Spectral"/>
              </a:rPr>
              <a:t>Live sports/financial dashboards that need to push frequent updates.</a:t>
            </a:r>
          </a:p>
        </p:txBody>
      </p:sp>
      <p:sp>
        <p:nvSpPr>
          <p:cNvPr id="5" name="Title 4">
            <a:extLst>
              <a:ext uri="{FF2B5EF4-FFF2-40B4-BE49-F238E27FC236}">
                <a16:creationId xmlns:a16="http://schemas.microsoft.com/office/drawing/2014/main" id="{03A807B5-B1E4-6AA3-A2F3-D3107C76249B}"/>
              </a:ext>
            </a:extLst>
          </p:cNvPr>
          <p:cNvSpPr>
            <a:spLocks noGrp="1"/>
          </p:cNvSpPr>
          <p:nvPr>
            <p:ph type="title"/>
          </p:nvPr>
        </p:nvSpPr>
        <p:spPr>
          <a:xfrm>
            <a:off x="516164" y="183517"/>
            <a:ext cx="8854172" cy="913126"/>
          </a:xfrm>
        </p:spPr>
        <p:txBody>
          <a:bodyPr/>
          <a:lstStyle/>
          <a:p>
            <a:r>
              <a:rPr lang="en-IN" dirty="0"/>
              <a:t>3. </a:t>
            </a:r>
            <a:r>
              <a:rPr lang="en-IN" dirty="0" err="1"/>
              <a:t>WebSockets</a:t>
            </a:r>
            <a:endParaRPr lang="en-IN" dirty="0"/>
          </a:p>
        </p:txBody>
      </p:sp>
      <p:cxnSp>
        <p:nvCxnSpPr>
          <p:cNvPr id="4" name="Straight Connector 3">
            <a:extLst>
              <a:ext uri="{FF2B5EF4-FFF2-40B4-BE49-F238E27FC236}">
                <a16:creationId xmlns:a16="http://schemas.microsoft.com/office/drawing/2014/main" id="{0185A0F5-2FD2-E4F9-1C6B-F13323CA47AA}"/>
              </a:ext>
            </a:extLst>
          </p:cNvPr>
          <p:cNvCxnSpPr>
            <a:cxnSpLocks/>
          </p:cNvCxnSpPr>
          <p:nvPr/>
        </p:nvCxnSpPr>
        <p:spPr>
          <a:xfrm>
            <a:off x="6231802"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3C793E6-B7DA-DC45-71BD-9200F260C5AE}"/>
              </a:ext>
              <a:ext uri="{C183D7F6-B498-43B3-948B-1728B52AA6E4}">
                <adec:decorative xmlns:adec="http://schemas.microsoft.com/office/drawing/2017/decorative" val="1"/>
              </a:ext>
            </a:extLst>
          </p:cNvPr>
          <p:cNvSpPr/>
          <p:nvPr/>
        </p:nvSpPr>
        <p:spPr>
          <a:xfrm>
            <a:off x="11652761" y="-902289"/>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074" name="Picture 2">
            <a:extLst>
              <a:ext uri="{FF2B5EF4-FFF2-40B4-BE49-F238E27FC236}">
                <a16:creationId xmlns:a16="http://schemas.microsoft.com/office/drawing/2014/main" id="{37FF5BCD-1994-3A1E-E12F-D12181530D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92888" y="1255395"/>
            <a:ext cx="5305425" cy="4962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4408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240251-E350-79AE-D525-02A82FB31873}"/>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93B5172-415C-AB11-3360-C015E06DCF01}"/>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EB9802AF-DEFC-61BB-4790-BA421EFB548A}"/>
              </a:ext>
            </a:extLst>
          </p:cNvPr>
          <p:cNvSpPr>
            <a:spLocks noGrp="1"/>
          </p:cNvSpPr>
          <p:nvPr>
            <p:ph type="body" sz="quarter" idx="28"/>
          </p:nvPr>
        </p:nvSpPr>
        <p:spPr>
          <a:xfrm>
            <a:off x="536733" y="1067996"/>
            <a:ext cx="11308850" cy="5332486"/>
          </a:xfrm>
        </p:spPr>
        <p:txBody>
          <a:bodyPr/>
          <a:lstStyle/>
          <a:p>
            <a:pPr lvl="0" eaLnBrk="0" fontAlgn="base" hangingPunct="0">
              <a:spcBef>
                <a:spcPct val="0"/>
              </a:spcBef>
              <a:spcAft>
                <a:spcPct val="0"/>
              </a:spcAft>
            </a:pPr>
            <a:r>
              <a:rPr lang="en-US" altLang="en-US" sz="1400" dirty="0">
                <a:solidFill>
                  <a:srgbClr val="363737"/>
                </a:solidFill>
                <a:latin typeface="Spectral"/>
              </a:rPr>
              <a:t>Both methods achieve real-time updates, but your choice depends on your project’s requirements:</a:t>
            </a:r>
          </a:p>
          <a:p>
            <a:pPr lvl="0" eaLnBrk="0" fontAlgn="base" hangingPunct="0">
              <a:spcBef>
                <a:spcPct val="0"/>
              </a:spcBef>
              <a:spcAft>
                <a:spcPct val="0"/>
              </a:spcAft>
            </a:pPr>
            <a:endParaRPr lang="en-US" altLang="en-US" sz="600" dirty="0">
              <a:solidFill>
                <a:srgbClr val="363737"/>
              </a:solidFill>
              <a:latin typeface="Spectral"/>
            </a:endParaRPr>
          </a:p>
          <a:p>
            <a:pPr lvl="0" eaLnBrk="0" fontAlgn="base" hangingPunct="0">
              <a:spcBef>
                <a:spcPct val="0"/>
              </a:spcBef>
              <a:spcAft>
                <a:spcPct val="0"/>
              </a:spcAft>
            </a:pPr>
            <a:endParaRPr lang="en-US" altLang="en-US" sz="100" dirty="0">
              <a:solidFill>
                <a:schemeClr val="tx1"/>
              </a:solidFill>
              <a:latin typeface="Spectral"/>
            </a:endParaRP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Complexity and Support</a:t>
            </a:r>
          </a:p>
          <a:p>
            <a:pPr marL="342900" lvl="0" indent="-342900" eaLnBrk="0" fontAlgn="base" hangingPunct="0">
              <a:spcBef>
                <a:spcPct val="0"/>
              </a:spcBef>
              <a:spcAft>
                <a:spcPct val="0"/>
              </a:spcAft>
              <a:buFont typeface="+mj-lt"/>
              <a:buAutoNum type="arabicPeriod"/>
            </a:pPr>
            <a:endParaRPr lang="en-US" altLang="en-US" sz="1400" dirty="0">
              <a:solidFill>
                <a:srgbClr val="363737"/>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a:solidFill>
                  <a:srgbClr val="363737"/>
                </a:solidFill>
                <a:latin typeface="Spectral"/>
              </a:rPr>
              <a:t>Long Polling</a:t>
            </a:r>
            <a:r>
              <a:rPr lang="en-US" altLang="en-US" sz="1400" dirty="0">
                <a:solidFill>
                  <a:srgbClr val="363737"/>
                </a:solidFill>
                <a:latin typeface="Spectral"/>
              </a:rPr>
              <a:t> is easier to implement using standard libraries. Any environment that supports HTTP can handle it, often without extra packages.</a:t>
            </a: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err="1">
                <a:solidFill>
                  <a:srgbClr val="363737"/>
                </a:solidFill>
                <a:latin typeface="Spectral"/>
              </a:rPr>
              <a:t>WebSockets</a:t>
            </a:r>
            <a:r>
              <a:rPr lang="en-US" altLang="en-US" sz="1400" dirty="0">
                <a:solidFill>
                  <a:srgbClr val="363737"/>
                </a:solidFill>
                <a:latin typeface="Spectral"/>
              </a:rPr>
              <a:t> require a bit more setup and a capable proxy environment (e.g., support in Nginx or </a:t>
            </a:r>
            <a:r>
              <a:rPr lang="en-US" altLang="en-US" sz="1400" dirty="0" err="1">
                <a:solidFill>
                  <a:srgbClr val="363737"/>
                </a:solidFill>
                <a:latin typeface="Spectral"/>
              </a:rPr>
              <a:t>HAProxy</a:t>
            </a:r>
            <a:r>
              <a:rPr lang="en-US" altLang="en-US" sz="1400" dirty="0">
                <a:solidFill>
                  <a:srgbClr val="363737"/>
                </a:solidFill>
                <a:latin typeface="Spectral"/>
              </a:rPr>
              <a:t>). However, many frameworks (e.g., Socket.io) simplify the process significantly.</a:t>
            </a:r>
          </a:p>
          <a:p>
            <a:pPr marL="800100" lvl="1" indent="-342900" eaLnBrk="0" fontAlgn="base" hangingPunct="0">
              <a:lnSpc>
                <a:spcPct val="100000"/>
              </a:lnSpc>
              <a:spcBef>
                <a:spcPct val="0"/>
              </a:spcBef>
              <a:spcAft>
                <a:spcPct val="0"/>
              </a:spcAft>
              <a:buFont typeface="+mj-lt"/>
              <a:buAutoNum type="arabicPeriod"/>
            </a:pPr>
            <a:endParaRPr lang="en-US" altLang="en-US" sz="1400" dirty="0">
              <a:solidFill>
                <a:srgbClr val="363737"/>
              </a:solidFill>
              <a:latin typeface="Spectral"/>
            </a:endParaRP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Scalability and Performance</a:t>
            </a:r>
            <a:endParaRPr lang="en-US" altLang="en-US" sz="1400" dirty="0">
              <a:solidFill>
                <a:srgbClr val="363737"/>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a:solidFill>
                  <a:srgbClr val="363737"/>
                </a:solidFill>
                <a:latin typeface="Spectral"/>
              </a:rPr>
              <a:t>Long Polling</a:t>
            </a:r>
            <a:r>
              <a:rPr lang="en-US" altLang="en-US" sz="1400" dirty="0">
                <a:solidFill>
                  <a:srgbClr val="363737"/>
                </a:solidFill>
                <a:latin typeface="Spectral"/>
              </a:rPr>
              <a:t> can become resource-intensive with a large number of simultaneous clients, due to multiple open connections waiting on the server side.</a:t>
            </a: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err="1">
                <a:solidFill>
                  <a:srgbClr val="363737"/>
                </a:solidFill>
                <a:latin typeface="Spectral"/>
              </a:rPr>
              <a:t>WebSockets</a:t>
            </a:r>
            <a:r>
              <a:rPr lang="en-US" altLang="en-US" sz="1400" dirty="0">
                <a:solidFill>
                  <a:srgbClr val="363737"/>
                </a:solidFill>
                <a:latin typeface="Spectral"/>
              </a:rPr>
              <a:t> offer a more efficient, persistent connection and scale better for heavy, frequent data streams.</a:t>
            </a:r>
          </a:p>
          <a:p>
            <a:pPr marL="800100" lvl="1" indent="-342900" eaLnBrk="0" fontAlgn="base" hangingPunct="0">
              <a:lnSpc>
                <a:spcPct val="100000"/>
              </a:lnSpc>
              <a:spcBef>
                <a:spcPct val="0"/>
              </a:spcBef>
              <a:spcAft>
                <a:spcPct val="0"/>
              </a:spcAft>
              <a:buFont typeface="+mj-lt"/>
              <a:buAutoNum type="arabicPeriod"/>
            </a:pPr>
            <a:endParaRPr lang="en-US" altLang="en-US" sz="1400" dirty="0">
              <a:solidFill>
                <a:srgbClr val="363737"/>
              </a:solidFill>
              <a:latin typeface="Spectral"/>
            </a:endParaRP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Type of Interaction</a:t>
            </a:r>
            <a:endParaRPr lang="en-US" altLang="en-US" sz="1400" dirty="0">
              <a:solidFill>
                <a:srgbClr val="363737"/>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a:solidFill>
                  <a:srgbClr val="363737"/>
                </a:solidFill>
                <a:latin typeface="Spectral"/>
              </a:rPr>
              <a:t>Long Polling</a:t>
            </a:r>
            <a:r>
              <a:rPr lang="en-US" altLang="en-US" sz="1400" dirty="0">
                <a:solidFill>
                  <a:srgbClr val="363737"/>
                </a:solidFill>
                <a:latin typeface="Spectral"/>
              </a:rPr>
              <a:t> fits scenarios where data updates aren’t super frequent. If new data arrives every few seconds or minutes, long polling might be enough.</a:t>
            </a: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err="1">
                <a:solidFill>
                  <a:srgbClr val="363737"/>
                </a:solidFill>
                <a:latin typeface="Spectral"/>
              </a:rPr>
              <a:t>WebSockets</a:t>
            </a:r>
            <a:r>
              <a:rPr lang="en-US" altLang="en-US" sz="1400" dirty="0">
                <a:solidFill>
                  <a:srgbClr val="363737"/>
                </a:solidFill>
                <a:latin typeface="Spectral"/>
              </a:rPr>
              <a:t> are better for high-frequency updates or two-way communication (e.g., multiple participants editing a document or interacting in a game).</a:t>
            </a:r>
          </a:p>
          <a:p>
            <a:pPr marL="457200" lvl="1" indent="0" eaLnBrk="0" fontAlgn="base" hangingPunct="0">
              <a:lnSpc>
                <a:spcPct val="100000"/>
              </a:lnSpc>
              <a:spcBef>
                <a:spcPct val="0"/>
              </a:spcBef>
              <a:spcAft>
                <a:spcPct val="0"/>
              </a:spcAft>
              <a:buNone/>
            </a:pPr>
            <a:endParaRPr lang="en-US" altLang="en-US" sz="1200" dirty="0">
              <a:solidFill>
                <a:srgbClr val="363737"/>
              </a:solidFill>
              <a:latin typeface="Spectral"/>
            </a:endParaRP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Network Constraints</a:t>
            </a:r>
            <a:endParaRPr lang="en-US" altLang="en-US" sz="1400" dirty="0">
              <a:solidFill>
                <a:srgbClr val="363737"/>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a:solidFill>
                  <a:srgbClr val="363737"/>
                </a:solidFill>
                <a:latin typeface="Spectral"/>
              </a:rPr>
              <a:t>Long Polling</a:t>
            </a:r>
            <a:r>
              <a:rPr lang="en-US" altLang="en-US" sz="1400" dirty="0">
                <a:solidFill>
                  <a:srgbClr val="363737"/>
                </a:solidFill>
                <a:latin typeface="Spectral"/>
              </a:rPr>
              <a:t> typically works even in older networks or those with strict firewalls.</a:t>
            </a: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err="1">
                <a:solidFill>
                  <a:srgbClr val="363737"/>
                </a:solidFill>
                <a:latin typeface="Spectral"/>
              </a:rPr>
              <a:t>WebSockets</a:t>
            </a:r>
            <a:r>
              <a:rPr lang="en-US" altLang="en-US" sz="1400" dirty="0">
                <a:solidFill>
                  <a:srgbClr val="363737"/>
                </a:solidFill>
                <a:latin typeface="Spectral"/>
              </a:rPr>
              <a:t> might face issues in certain corporate or older mobile environments, though this is less of a problem as the standard becomes more widespread.</a:t>
            </a:r>
          </a:p>
          <a:p>
            <a:pPr lvl="1" eaLnBrk="0" fontAlgn="base" hangingPunct="0">
              <a:lnSpc>
                <a:spcPct val="100000"/>
              </a:lnSpc>
              <a:spcBef>
                <a:spcPct val="0"/>
              </a:spcBef>
              <a:spcAft>
                <a:spcPct val="0"/>
              </a:spcAft>
              <a:buFont typeface="Wingdings" panose="05000000000000000000" pitchFamily="2" charset="2"/>
              <a:buChar char="§"/>
            </a:pPr>
            <a:endParaRPr lang="en-US" altLang="en-US" sz="1200" dirty="0">
              <a:solidFill>
                <a:srgbClr val="363737"/>
              </a:solidFill>
              <a:latin typeface="Spectral"/>
            </a:endParaRPr>
          </a:p>
          <a:p>
            <a:pPr lvl="0" eaLnBrk="0" fontAlgn="base" hangingPunct="0">
              <a:spcBef>
                <a:spcPct val="0"/>
              </a:spcBef>
              <a:spcAft>
                <a:spcPct val="0"/>
              </a:spcAft>
            </a:pPr>
            <a:r>
              <a:rPr lang="en-US" altLang="en-US" sz="1400" dirty="0">
                <a:solidFill>
                  <a:srgbClr val="363737"/>
                </a:solidFill>
                <a:latin typeface="Spectral"/>
              </a:rPr>
              <a:t>While both achieve real-time communication, </a:t>
            </a:r>
            <a:r>
              <a:rPr lang="en-US" altLang="en-US" sz="1400" dirty="0" err="1">
                <a:solidFill>
                  <a:srgbClr val="363737"/>
                </a:solidFill>
                <a:latin typeface="Spectral"/>
              </a:rPr>
              <a:t>WebSockets</a:t>
            </a:r>
            <a:r>
              <a:rPr lang="en-US" altLang="en-US" sz="1400" dirty="0">
                <a:solidFill>
                  <a:srgbClr val="363737"/>
                </a:solidFill>
                <a:latin typeface="Spectral"/>
              </a:rPr>
              <a:t> are generally more efficient for truly real-time applications, while Long Polling can be simpler to implement for less demanding scenarios.</a:t>
            </a:r>
            <a:endParaRPr lang="en-US" altLang="en-US" sz="1400" dirty="0">
              <a:solidFill>
                <a:schemeClr val="tx1"/>
              </a:solidFill>
              <a:latin typeface="Spectral"/>
            </a:endParaRPr>
          </a:p>
        </p:txBody>
      </p:sp>
      <p:sp>
        <p:nvSpPr>
          <p:cNvPr id="5" name="Title 4">
            <a:extLst>
              <a:ext uri="{FF2B5EF4-FFF2-40B4-BE49-F238E27FC236}">
                <a16:creationId xmlns:a16="http://schemas.microsoft.com/office/drawing/2014/main" id="{8827B9B5-A7EC-1FDA-0E27-55D8EBBF82BF}"/>
              </a:ext>
            </a:extLst>
          </p:cNvPr>
          <p:cNvSpPr>
            <a:spLocks noGrp="1"/>
          </p:cNvSpPr>
          <p:nvPr>
            <p:ph type="title"/>
          </p:nvPr>
        </p:nvSpPr>
        <p:spPr>
          <a:xfrm>
            <a:off x="536733" y="100863"/>
            <a:ext cx="11436192" cy="913126"/>
          </a:xfrm>
        </p:spPr>
        <p:txBody>
          <a:bodyPr/>
          <a:lstStyle/>
          <a:p>
            <a:r>
              <a:rPr lang="en-IN" dirty="0"/>
              <a:t>Choosing the Right Solution</a:t>
            </a:r>
          </a:p>
        </p:txBody>
      </p:sp>
      <p:sp>
        <p:nvSpPr>
          <p:cNvPr id="6" name="Freeform: Shape 5">
            <a:extLst>
              <a:ext uri="{FF2B5EF4-FFF2-40B4-BE49-F238E27FC236}">
                <a16:creationId xmlns:a16="http://schemas.microsoft.com/office/drawing/2014/main" id="{6CD2FB35-602A-1750-DB50-2DAB6550ADD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19979824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68E5923-DFEE-E24A-67AB-A00CD779567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B118B5E-2630-58B6-2B08-69F447B75A39}"/>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20" name="Text Placeholder 19">
            <a:extLst>
              <a:ext uri="{FF2B5EF4-FFF2-40B4-BE49-F238E27FC236}">
                <a16:creationId xmlns:a16="http://schemas.microsoft.com/office/drawing/2014/main" id="{FDCB6ABC-9719-E5FD-F760-2F284994EA74}"/>
              </a:ext>
            </a:extLst>
          </p:cNvPr>
          <p:cNvSpPr>
            <a:spLocks noGrp="1"/>
          </p:cNvSpPr>
          <p:nvPr>
            <p:ph type="body" sz="quarter" idx="28"/>
          </p:nvPr>
        </p:nvSpPr>
        <p:spPr>
          <a:xfrm>
            <a:off x="612697" y="1250559"/>
            <a:ext cx="5759998" cy="5332486"/>
          </a:xfrm>
        </p:spPr>
        <p:txBody>
          <a:bodyPr/>
          <a:lstStyle/>
          <a:p>
            <a:pPr marL="342900" indent="-342900">
              <a:buFont typeface="+mj-lt"/>
              <a:buAutoNum type="arabicPeriod"/>
            </a:pPr>
            <a:r>
              <a:rPr lang="en-IN" sz="1400" b="1" dirty="0">
                <a:latin typeface="Spectral"/>
              </a:rPr>
              <a:t>Server-Sent Events (SSE)</a:t>
            </a:r>
          </a:p>
          <a:p>
            <a:pPr lvl="1">
              <a:buFont typeface="Wingdings" panose="05000000000000000000" pitchFamily="2" charset="2"/>
              <a:buChar char="§"/>
            </a:pPr>
            <a:r>
              <a:rPr lang="en-US" sz="1400" dirty="0">
                <a:latin typeface="Spectral"/>
              </a:rPr>
              <a:t>Allows the server to push messages to the client over HTTP.</a:t>
            </a:r>
          </a:p>
          <a:p>
            <a:pPr lvl="1">
              <a:buFont typeface="Wingdings" panose="05000000000000000000" pitchFamily="2" charset="2"/>
              <a:buChar char="§"/>
            </a:pPr>
            <a:r>
              <a:rPr lang="en-US" sz="1400" dirty="0">
                <a:latin typeface="Spectral"/>
              </a:rPr>
              <a:t>It's simpler than </a:t>
            </a:r>
            <a:r>
              <a:rPr lang="en-US" sz="1400" dirty="0" err="1">
                <a:latin typeface="Spectral"/>
              </a:rPr>
              <a:t>WebSockets</a:t>
            </a:r>
            <a:r>
              <a:rPr lang="en-US" sz="1400" dirty="0">
                <a:latin typeface="Spectral"/>
              </a:rPr>
              <a:t> for one-way communication, but not full-duplex.</a:t>
            </a:r>
          </a:p>
          <a:p>
            <a:pPr lvl="1">
              <a:buFont typeface="Wingdings" panose="05000000000000000000" pitchFamily="2" charset="2"/>
              <a:buChar char="§"/>
            </a:pPr>
            <a:r>
              <a:rPr lang="en-US" sz="1400" dirty="0">
                <a:latin typeface="Spectral"/>
              </a:rPr>
              <a:t>Best suited for use cases like news feeds, real-time notifications, and status updates.</a:t>
            </a:r>
          </a:p>
          <a:p>
            <a:pPr marL="457200" lvl="1" indent="0">
              <a:buNone/>
            </a:pPr>
            <a:endParaRPr lang="en-US" sz="1200" dirty="0">
              <a:latin typeface="Spectral"/>
            </a:endParaRPr>
          </a:p>
          <a:p>
            <a:pPr marL="342900" indent="-342900">
              <a:buFont typeface="+mj-lt"/>
              <a:buAutoNum type="arabicPeriod"/>
            </a:pPr>
            <a:r>
              <a:rPr lang="en-IN" sz="1400" b="1" dirty="0">
                <a:latin typeface="Spectral"/>
              </a:rPr>
              <a:t>MQTT</a:t>
            </a:r>
          </a:p>
          <a:p>
            <a:pPr lvl="1">
              <a:buFont typeface="Wingdings" panose="05000000000000000000" pitchFamily="2" charset="2"/>
              <a:buChar char="§"/>
            </a:pPr>
            <a:r>
              <a:rPr lang="en-US" sz="1400" dirty="0">
                <a:latin typeface="Spectral"/>
              </a:rPr>
              <a:t>Commonly used in IoT for lightweight publish-subscribe messaging.</a:t>
            </a:r>
          </a:p>
          <a:p>
            <a:pPr lvl="1">
              <a:buFont typeface="Wingdings" panose="05000000000000000000" pitchFamily="2" charset="2"/>
              <a:buChar char="§"/>
            </a:pPr>
            <a:r>
              <a:rPr lang="en-US" sz="1400" dirty="0">
                <a:latin typeface="Spectral"/>
              </a:rPr>
              <a:t>Specialized for device-to-device or device-to-server communication with minimal overhead.</a:t>
            </a:r>
          </a:p>
          <a:p>
            <a:pPr lvl="1">
              <a:buFont typeface="Wingdings" panose="05000000000000000000" pitchFamily="2" charset="2"/>
              <a:buChar char="§"/>
            </a:pPr>
            <a:endParaRPr lang="en-US" sz="1400" dirty="0">
              <a:latin typeface="Spectral"/>
            </a:endParaRPr>
          </a:p>
          <a:p>
            <a:pPr marL="342900" indent="-342900">
              <a:buFont typeface="+mj-lt"/>
              <a:buAutoNum type="arabicPeriod"/>
            </a:pPr>
            <a:r>
              <a:rPr lang="en-IN" sz="1400" b="1" dirty="0">
                <a:latin typeface="Spectral"/>
              </a:rPr>
              <a:t>Libraries like Socket.io</a:t>
            </a:r>
          </a:p>
          <a:p>
            <a:pPr lvl="1">
              <a:buFont typeface="Wingdings" panose="05000000000000000000" pitchFamily="2" charset="2"/>
              <a:buChar char="§"/>
            </a:pPr>
            <a:r>
              <a:rPr lang="en-US" sz="1400" dirty="0">
                <a:latin typeface="Spectral"/>
              </a:rPr>
              <a:t>Provides an abstraction over </a:t>
            </a:r>
            <a:r>
              <a:rPr lang="en-US" sz="1400" dirty="0" err="1">
                <a:latin typeface="Spectral"/>
              </a:rPr>
              <a:t>WebSockets</a:t>
            </a:r>
            <a:r>
              <a:rPr lang="en-US" sz="1400" dirty="0">
                <a:latin typeface="Spectral"/>
              </a:rPr>
              <a:t> for easier real-time communication.</a:t>
            </a:r>
          </a:p>
          <a:p>
            <a:pPr lvl="1">
              <a:buFont typeface="Wingdings" panose="05000000000000000000" pitchFamily="2" charset="2"/>
              <a:buChar char="§"/>
            </a:pPr>
            <a:r>
              <a:rPr lang="en-US" sz="1400" dirty="0">
                <a:latin typeface="Spectral"/>
              </a:rPr>
              <a:t>Automatically falls back to long polling if </a:t>
            </a:r>
            <a:r>
              <a:rPr lang="en-US" sz="1400" dirty="0" err="1">
                <a:latin typeface="Spectral"/>
              </a:rPr>
              <a:t>WebSockets</a:t>
            </a:r>
            <a:r>
              <a:rPr lang="en-US" sz="1400" dirty="0">
                <a:latin typeface="Spectral"/>
              </a:rPr>
              <a:t> are unsupported.</a:t>
            </a:r>
          </a:p>
          <a:p>
            <a:pPr lvl="1">
              <a:buFont typeface="Wingdings" panose="05000000000000000000" pitchFamily="2" charset="2"/>
              <a:buChar char="§"/>
            </a:pPr>
            <a:r>
              <a:rPr lang="en-US" sz="1400" dirty="0">
                <a:latin typeface="Spectral"/>
              </a:rPr>
              <a:t>Ensures cross-browser compatibility with robust and reliable performance.</a:t>
            </a:r>
          </a:p>
          <a:p>
            <a:endParaRPr lang="en-IN" sz="1400" b="1" dirty="0">
              <a:latin typeface="Spectral"/>
            </a:endParaRPr>
          </a:p>
          <a:p>
            <a:pPr marL="342900" indent="-342900">
              <a:buAutoNum type="arabicPeriod"/>
            </a:pPr>
            <a:endParaRPr lang="en-IN" sz="1400" b="1" dirty="0">
              <a:latin typeface="Spectral"/>
            </a:endParaRPr>
          </a:p>
        </p:txBody>
      </p:sp>
      <p:sp>
        <p:nvSpPr>
          <p:cNvPr id="5" name="Title 4">
            <a:extLst>
              <a:ext uri="{FF2B5EF4-FFF2-40B4-BE49-F238E27FC236}">
                <a16:creationId xmlns:a16="http://schemas.microsoft.com/office/drawing/2014/main" id="{DCCE35A1-CD30-DEB4-EB9D-6B2762C13FE1}"/>
              </a:ext>
            </a:extLst>
          </p:cNvPr>
          <p:cNvSpPr>
            <a:spLocks noGrp="1"/>
          </p:cNvSpPr>
          <p:nvPr>
            <p:ph type="title"/>
          </p:nvPr>
        </p:nvSpPr>
        <p:spPr>
          <a:xfrm>
            <a:off x="536733" y="100863"/>
            <a:ext cx="11436192" cy="913126"/>
          </a:xfrm>
        </p:spPr>
        <p:txBody>
          <a:bodyPr/>
          <a:lstStyle/>
          <a:p>
            <a:r>
              <a:rPr lang="en-IN" dirty="0"/>
              <a:t>Alternative Solutions Worth Considering</a:t>
            </a:r>
          </a:p>
        </p:txBody>
      </p:sp>
      <p:sp>
        <p:nvSpPr>
          <p:cNvPr id="6" name="Freeform: Shape 5">
            <a:extLst>
              <a:ext uri="{FF2B5EF4-FFF2-40B4-BE49-F238E27FC236}">
                <a16:creationId xmlns:a16="http://schemas.microsoft.com/office/drawing/2014/main" id="{973F1C68-2D84-667D-E50A-7AD9B1940442}"/>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9CC33CE0-F987-82FF-D357-17E5E159E4D1}"/>
              </a:ext>
            </a:extLst>
          </p:cNvPr>
          <p:cNvCxnSpPr>
            <a:cxnSpLocks/>
          </p:cNvCxnSpPr>
          <p:nvPr/>
        </p:nvCxnSpPr>
        <p:spPr>
          <a:xfrm>
            <a:off x="6372695" y="1682531"/>
            <a:ext cx="0" cy="421958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78F84516-1D37-C656-4698-9467E8E19C40}"/>
              </a:ext>
            </a:extLst>
          </p:cNvPr>
          <p:cNvPicPr>
            <a:picLocks noChangeAspect="1"/>
          </p:cNvPicPr>
          <p:nvPr/>
        </p:nvPicPr>
        <p:blipFill>
          <a:blip r:embed="rId2"/>
          <a:stretch>
            <a:fillRect/>
          </a:stretch>
        </p:blipFill>
        <p:spPr>
          <a:xfrm>
            <a:off x="6567055" y="949712"/>
            <a:ext cx="5332486" cy="5332486"/>
          </a:xfrm>
          <a:prstGeom prst="rect">
            <a:avLst/>
          </a:prstGeom>
        </p:spPr>
      </p:pic>
    </p:spTree>
    <p:extLst>
      <p:ext uri="{BB962C8B-B14F-4D97-AF65-F5344CB8AC3E}">
        <p14:creationId xmlns:p14="http://schemas.microsoft.com/office/powerpoint/2010/main" val="4073764045"/>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3043</TotalTime>
  <Words>1152</Words>
  <Application>Microsoft Office PowerPoint</Application>
  <PresentationFormat>Widescreen</PresentationFormat>
  <Paragraphs>116</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DengXian</vt:lpstr>
      <vt:lpstr>Abadi</vt:lpstr>
      <vt:lpstr>Arial</vt:lpstr>
      <vt:lpstr>Calibri</vt:lpstr>
      <vt:lpstr>Posterama Text Black</vt:lpstr>
      <vt:lpstr>Posterama Text SemiBold</vt:lpstr>
      <vt:lpstr>Spectral</vt:lpstr>
      <vt:lpstr>Wingdings</vt:lpstr>
      <vt:lpstr>Office 主题​​</vt:lpstr>
      <vt:lpstr>Long Polling vs WebSockets</vt:lpstr>
      <vt:lpstr>1. Why Traditional HTTP Isn’t Enough</vt:lpstr>
      <vt:lpstr>2. Long Polling</vt:lpstr>
      <vt:lpstr>2. Long Polling</vt:lpstr>
      <vt:lpstr>3. WebSockets</vt:lpstr>
      <vt:lpstr>3. WebSockets</vt:lpstr>
      <vt:lpstr>Choosing the Right Solution</vt:lpstr>
      <vt:lpstr>Alternative Solutions Worth Considering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267</cp:revision>
  <dcterms:created xsi:type="dcterms:W3CDTF">2024-08-09T17:51:35Z</dcterms:created>
  <dcterms:modified xsi:type="dcterms:W3CDTF">2025-07-13T00:34:13Z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